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69" r:id="rId3"/>
    <p:sldId id="283" r:id="rId4"/>
    <p:sldId id="407" r:id="rId5"/>
    <p:sldId id="284" r:id="rId6"/>
    <p:sldId id="285" r:id="rId7"/>
    <p:sldId id="286" r:id="rId8"/>
    <p:sldId id="287" r:id="rId9"/>
    <p:sldId id="288" r:id="rId10"/>
    <p:sldId id="408" r:id="rId11"/>
    <p:sldId id="289" r:id="rId12"/>
    <p:sldId id="290" r:id="rId13"/>
    <p:sldId id="291" r:id="rId14"/>
    <p:sldId id="292" r:id="rId15"/>
    <p:sldId id="294" r:id="rId16"/>
    <p:sldId id="296" r:id="rId17"/>
    <p:sldId id="295" r:id="rId18"/>
    <p:sldId id="297" r:id="rId19"/>
    <p:sldId id="298" r:id="rId20"/>
    <p:sldId id="299" r:id="rId21"/>
    <p:sldId id="300" r:id="rId22"/>
    <p:sldId id="301" r:id="rId23"/>
    <p:sldId id="293" r:id="rId24"/>
    <p:sldId id="302" r:id="rId25"/>
    <p:sldId id="4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0"/>
    <p:restoredTop sz="94672"/>
  </p:normalViewPr>
  <p:slideViewPr>
    <p:cSldViewPr snapToGrid="0" snapToObjects="1">
      <p:cViewPr varScale="1">
        <p:scale>
          <a:sx n="116" d="100"/>
          <a:sy n="116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tif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9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8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matrix): Cauchy stress tensor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128000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stress in a material is the RESPONSE to an applied load (force) or an applied displacement</a:t>
            </a:r>
          </a:p>
          <a:p>
            <a:r>
              <a:rPr lang="en-US" dirty="0"/>
              <a:t>Uniaxial tension or compression</a:t>
            </a:r>
          </a:p>
          <a:p>
            <a:pPr lvl="1"/>
            <a:r>
              <a:rPr lang="en-US" dirty="0"/>
              <a:t>Only one non-zero stress: </a:t>
            </a:r>
            <a:r>
              <a:rPr lang="en-US" sz="2000" i="1" dirty="0" err="1">
                <a:latin typeface="Times New Roman"/>
                <a:cs typeface="Times New Roman"/>
              </a:rPr>
              <a:t>σ</a:t>
            </a:r>
            <a:r>
              <a:rPr lang="en-US" sz="2000" baseline="-25000" dirty="0" err="1">
                <a:latin typeface="Times New Roman"/>
                <a:cs typeface="Times New Roman"/>
              </a:rPr>
              <a:t>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11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22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33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dirty="0"/>
          </a:p>
          <a:p>
            <a:pPr lvl="1"/>
            <a:r>
              <a:rPr lang="en-US" dirty="0"/>
              <a:t>Tension means positive stress, compression negative</a:t>
            </a:r>
          </a:p>
          <a:p>
            <a:pPr lvl="1"/>
            <a:r>
              <a:rPr lang="en-US" dirty="0"/>
              <a:t>Examples: Cables, tension tests</a:t>
            </a:r>
          </a:p>
          <a:p>
            <a:r>
              <a:rPr lang="en-US" dirty="0"/>
              <a:t>Pure shear</a:t>
            </a:r>
          </a:p>
          <a:p>
            <a:pPr lvl="1"/>
            <a:r>
              <a:rPr lang="en-US" dirty="0"/>
              <a:t>Only one non-zero stress: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13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23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>
                <a:cs typeface="Times New Roman"/>
              </a:rPr>
              <a:t>Examples: drive shaft</a:t>
            </a:r>
          </a:p>
          <a:p>
            <a:r>
              <a:rPr lang="en-US" dirty="0"/>
              <a:t>Biaxial tension/compression</a:t>
            </a:r>
          </a:p>
          <a:p>
            <a:pPr lvl="1"/>
            <a:r>
              <a:rPr lang="en-US" dirty="0"/>
              <a:t>Two non-zero stress (e.g.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</a:t>
            </a:r>
            <a:r>
              <a:rPr lang="en-US" dirty="0">
                <a:latin typeface="Times New Roman"/>
                <a:cs typeface="Times New Roman"/>
              </a:rPr>
              <a:t> = 1,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dirty="0">
                <a:cs typeface="Times New Roman"/>
              </a:rPr>
              <a:t>Examples: Pressure cylinder or vessel</a:t>
            </a:r>
          </a:p>
          <a:p>
            <a:r>
              <a:rPr lang="en-US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 </a:t>
            </a:r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33 </a:t>
            </a:r>
            <a:r>
              <a:rPr lang="en-US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dirty="0"/>
              <a:t>Anything underwater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10260184" y="2160495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600" dirty="0"/>
                  <a:t>Strain is a geometrical measure of deformation representing the relative displacement between particles in a material body</a:t>
                </a:r>
              </a:p>
              <a:p>
                <a:r>
                  <a:rPr lang="en-US" sz="1600" dirty="0"/>
                  <a:t>The strain in a tensile test is the deformation divided by a representative length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sz="1600" dirty="0"/>
                  <a:t>This is engineering strain, but strain can also be defined as “true strain,” accounts for shrinking of section area and the effect of developed elongation on further elongation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Strain is a second order tensor, like the stress</a:t>
                </a:r>
              </a:p>
              <a:p>
                <a:pPr lvl="1"/>
                <a:r>
                  <a:rPr lang="en-US" sz="1600" dirty="0"/>
                  <a:t>Let </a:t>
                </a:r>
                <a:r>
                  <a:rPr lang="en-US" sz="1600" b="1" dirty="0"/>
                  <a:t>u</a:t>
                </a:r>
                <a:r>
                  <a:rPr lang="en-US" sz="1600" dirty="0"/>
                  <a:t> be a vector of the displacements</a:t>
                </a:r>
              </a:p>
              <a:p>
                <a:pPr lvl="1"/>
                <a:r>
                  <a:rPr lang="en-US" sz="1600" dirty="0"/>
                  <a:t>The small strain tensor is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The common strain states are the same as the stress (uniaxial tension, etc.)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8659FC-66D5-5240-8AE0-B855A3A6A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701023" cy="3965670"/>
              </a:xfrm>
              <a:blipFill>
                <a:blip r:embed="rId2"/>
                <a:stretch>
                  <a:fillRect l="-330" t="-958" r="-825" b="-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53" y="2993480"/>
            <a:ext cx="1404257" cy="402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5541C-D06D-0C41-A877-BE3B72AE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34" y="4422127"/>
            <a:ext cx="5832122" cy="1073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730" y="683045"/>
            <a:ext cx="4301189" cy="33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07" b="18357"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pPr marL="454025" indent="-454025"/>
            <a:r>
              <a:rPr lang="en-US" dirty="0">
                <a:cs typeface="Times New Roman"/>
              </a:rPr>
              <a:t>P or F applied load/force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22865" y="3709215"/>
            <a:ext cx="4694112" cy="868230"/>
            <a:chOff x="1345443" y="3244334"/>
            <a:chExt cx="4694112" cy="868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2889956" y="3244334"/>
              <a:ext cx="31495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Engineering	     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71331" y="4808729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" name="Equation" r:id="rId3" imgW="330057" imgH="393529" progId="Equation.3">
                    <p:embed/>
                  </p:oleObj>
                </mc:Choice>
                <mc:Fallback>
                  <p:oleObj name="Equation" r:id="rId3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8" name="Equation" r:id="rId5" imgW="850531" imgH="495085" progId="Equation.3">
                    <p:embed/>
                  </p:oleObj>
                </mc:Choice>
                <mc:Fallback>
                  <p:oleObj name="Equation" r:id="rId5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88E8DD5-2D01-094E-A6E6-0D7D5C4E0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544" y="4171207"/>
            <a:ext cx="3810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C7D0F5-3C1B-1B42-BA00-2DE76CFD5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867" y="4104059"/>
            <a:ext cx="3048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D9234A-F89A-554D-99D7-2284C44D7A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587"/>
          <a:stretch/>
        </p:blipFill>
        <p:spPr>
          <a:xfrm>
            <a:off x="8131063" y="1993780"/>
            <a:ext cx="2925844" cy="44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E01D-93AC-BC4B-8A12-D12D28FA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168587" cy="3965670"/>
          </a:xfrm>
        </p:spPr>
        <p:txBody>
          <a:bodyPr/>
          <a:lstStyle/>
          <a:p>
            <a:r>
              <a:rPr lang="en-US" dirty="0"/>
              <a:t>In the elastic portion of the stress-strain curve, the stress varies linearly with strain</a:t>
            </a:r>
          </a:p>
          <a:p>
            <a:r>
              <a:rPr lang="en-US" dirty="0"/>
              <a:t>The slope of the line is Young’s Modulus, E: </a:t>
            </a:r>
          </a:p>
          <a:p>
            <a:r>
              <a:rPr lang="en-US" dirty="0">
                <a:cs typeface="Times New Roman"/>
              </a:rPr>
              <a:t>Poisson’s ratio,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i="1" dirty="0">
                <a:latin typeface="Times New Roman"/>
                <a:cs typeface="Times New Roman"/>
              </a:rPr>
              <a:t>,</a:t>
            </a:r>
            <a:r>
              <a:rPr lang="en-US" dirty="0">
                <a:cs typeface="Times New Roman"/>
              </a:rPr>
              <a:t> is the ratio of the shrinkage in cross section due to the extension in the pulling direction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Can obtain the shear modulus from the elastic modulus and Poisson’s ratio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4" imgW="482391" imgH="165028" progId="Equation.3">
                  <p:embed/>
                </p:oleObj>
              </mc:Choice>
              <mc:Fallback>
                <p:oleObj name="Equation" r:id="rId4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207" y="4428100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56156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9FF27-40EC-A54F-8E96-65E2F92FE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5100" y="5943509"/>
            <a:ext cx="1701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the elasticity/stiffness tensor from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83" y="5095583"/>
            <a:ext cx="5707372" cy="142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A327-B83D-8248-9EE9-8118766C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448" y="5658937"/>
            <a:ext cx="2997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B790F-55D1-E546-8907-7286C0DF4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137" y="6283216"/>
            <a:ext cx="1399822" cy="4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7010400" cy="4387061"/>
          </a:xfrm>
        </p:spPr>
        <p:txBody>
          <a:bodyPr>
            <a:noAutofit/>
          </a:bodyPr>
          <a:lstStyle/>
          <a:p>
            <a:r>
              <a:rPr lang="en-US" sz="1600" dirty="0"/>
              <a:t>Being a linear mapping between the nine numbers </a:t>
            </a:r>
            <a:r>
              <a:rPr lang="el-GR" sz="1600" i="1" dirty="0"/>
              <a:t>σ</a:t>
            </a:r>
            <a:r>
              <a:rPr lang="en-US" sz="1600" i="1" baseline="-25000" dirty="0" err="1"/>
              <a:t>ij</a:t>
            </a:r>
            <a:r>
              <a:rPr lang="en-US" sz="1600" dirty="0"/>
              <a:t> and the nine numbers </a:t>
            </a:r>
            <a:r>
              <a:rPr lang="el-GR" sz="1600" i="1" dirty="0"/>
              <a:t>ε</a:t>
            </a:r>
            <a:r>
              <a:rPr lang="en-US" sz="1600" i="1" baseline="-25000" dirty="0"/>
              <a:t>kl</a:t>
            </a:r>
            <a:r>
              <a:rPr lang="en-US" sz="1600" dirty="0"/>
              <a:t>, the stiffness tensor </a:t>
            </a:r>
            <a:r>
              <a:rPr lang="en-US" sz="1600" b="1" dirty="0"/>
              <a:t>c</a:t>
            </a:r>
            <a:r>
              <a:rPr lang="en-US" sz="1600" dirty="0"/>
              <a:t> is represented by a matrix of 3 × 3 × 3 × 3 = 81 real numbers</a:t>
            </a:r>
          </a:p>
          <a:p>
            <a:r>
              <a:rPr lang="en-US" sz="1600" dirty="0"/>
              <a:t>Given minor symmetries of the stiffness tensor, 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ijkl</a:t>
            </a:r>
            <a:r>
              <a:rPr lang="en-US" sz="1600" dirty="0"/>
              <a:t> = </a:t>
            </a:r>
            <a:r>
              <a:rPr lang="en-US" sz="1600" i="1" dirty="0" err="1"/>
              <a:t>c</a:t>
            </a:r>
            <a:r>
              <a:rPr lang="en-US" sz="1600" i="1" baseline="-25000" dirty="0" err="1"/>
              <a:t>jikl</a:t>
            </a:r>
            <a:r>
              <a:rPr lang="en-US" sz="1600" dirty="0"/>
              <a:t>, this 81 elastic constants can be reduced to 36</a:t>
            </a:r>
          </a:p>
          <a:p>
            <a:r>
              <a:rPr lang="en-US" sz="1600" dirty="0"/>
              <a:t>Major symmetries, 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ijkl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 = </a:t>
            </a:r>
            <a:r>
              <a:rPr lang="en-US" sz="1600" i="1" dirty="0" err="1">
                <a:solidFill>
                  <a:srgbClr val="202122"/>
                </a:solidFill>
                <a:latin typeface="Nimbus Roman No9 L"/>
              </a:rPr>
              <a:t>c</a:t>
            </a:r>
            <a:r>
              <a:rPr lang="en-US" sz="1600" i="1" baseline="-25000" dirty="0" err="1">
                <a:solidFill>
                  <a:srgbClr val="202122"/>
                </a:solidFill>
                <a:latin typeface="Nimbus Roman No9 L"/>
              </a:rPr>
              <a:t>klij</a:t>
            </a:r>
            <a:r>
              <a:rPr lang="en-US" sz="1600" dirty="0">
                <a:solidFill>
                  <a:srgbClr val="202122"/>
                </a:solidFill>
                <a:latin typeface="Nimbus Roman No9 L"/>
              </a:rPr>
              <a:t>,</a:t>
            </a:r>
            <a:r>
              <a:rPr lang="en-US" sz="1600" dirty="0"/>
              <a:t> reduce this number from 36 to 21</a:t>
            </a:r>
          </a:p>
          <a:p>
            <a:r>
              <a:rPr lang="en-US" sz="1600" dirty="0"/>
              <a:t>Isotropic materials deform the same way no matter in what direction you deform them.</a:t>
            </a:r>
          </a:p>
          <a:p>
            <a:pPr lvl="1"/>
            <a:r>
              <a:rPr lang="en-US" sz="1600" dirty="0"/>
              <a:t>They have 2 unique elastic constants, C</a:t>
            </a:r>
            <a:r>
              <a:rPr lang="en-US" sz="1600" baseline="-25000" dirty="0"/>
              <a:t>11</a:t>
            </a:r>
            <a:r>
              <a:rPr lang="en-US" sz="1600" dirty="0"/>
              <a:t> and C</a:t>
            </a:r>
            <a:r>
              <a:rPr lang="en-US" sz="1600" baseline="-25000" dirty="0"/>
              <a:t>12</a:t>
            </a:r>
            <a:endParaRPr lang="en-US" sz="1600" b="1" dirty="0"/>
          </a:p>
          <a:p>
            <a:r>
              <a:rPr lang="en-US" sz="1600" dirty="0"/>
              <a:t>Anisotropic materials behave differently in different directions</a:t>
            </a:r>
          </a:p>
          <a:p>
            <a:pPr lvl="1"/>
            <a:r>
              <a:rPr lang="en-US" sz="1600" dirty="0"/>
              <a:t>The elasticity tensor can have 21 unique components defining anisotropy</a:t>
            </a:r>
          </a:p>
          <a:p>
            <a:pPr lvl="1"/>
            <a:r>
              <a:rPr lang="en-US" sz="1600" dirty="0"/>
              <a:t>Orthotropic materials have 9 unique elastic constants</a:t>
            </a:r>
          </a:p>
          <a:p>
            <a:pPr lvl="1"/>
            <a:r>
              <a:rPr lang="en-US" sz="1600" dirty="0"/>
              <a:t>Cubic structured materials have 3 unique elastic constants (UO</a:t>
            </a:r>
            <a:r>
              <a:rPr lang="en-US" sz="1600" baseline="-25000" dirty="0"/>
              <a:t>2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Hexagonal structured materials have 5 unique elastic constants</a:t>
            </a:r>
          </a:p>
          <a:p>
            <a:r>
              <a:rPr lang="en-US" sz="1600" dirty="0"/>
              <a:t>Polycrystalline anisotropic materials can behave as isotropic, because the various grains average out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87EEC-5C7D-ED4B-9A71-BD82348C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780" y="4913180"/>
            <a:ext cx="3063109" cy="1784351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385388" y="5174156"/>
            <a:ext cx="2422123" cy="1412255"/>
          </a:xfrm>
          <a:prstGeom prst="rtTriangle">
            <a:avLst/>
          </a:prstGeom>
          <a:solidFill>
            <a:schemeClr val="accent1"/>
          </a:solidFill>
          <a:ln w="38100"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59FC-1C4C-D041-97DE-474E8C81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158" y="2391028"/>
            <a:ext cx="2360642" cy="850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27F954-6EC6-4341-86BA-D204269BC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69" y="1782632"/>
            <a:ext cx="3526421" cy="736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5B8E5-469D-9444-9ED8-8017DDEBA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649" y="3358958"/>
            <a:ext cx="3121709" cy="148232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BC954-0C9D-EE48-8DA6-E5F4FEA3B8A4}"/>
              </a:ext>
            </a:extLst>
          </p:cNvPr>
          <p:cNvGrpSpPr/>
          <p:nvPr/>
        </p:nvGrpSpPr>
        <p:grpSpPr>
          <a:xfrm>
            <a:off x="9757334" y="4913180"/>
            <a:ext cx="1300244" cy="1443171"/>
            <a:chOff x="9757334" y="4913180"/>
            <a:chExt cx="1300244" cy="14431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AE1A00-2101-2342-9079-7675D9842A10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0" cy="7621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063CD8-6EB5-6442-AA77-1B1A446CD0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7334" y="5680741"/>
              <a:ext cx="1290865" cy="6756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306EB5-39A6-3A48-8C7E-666656FF21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8199" y="4913180"/>
              <a:ext cx="9379" cy="1443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D9D2CB-39EF-C548-BAFB-5E938A91C225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9757335" y="4913180"/>
              <a:ext cx="129086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C0B-B340-5B4C-9134-69E5F6A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4BB7-763F-6145-94BD-E5AFB034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6294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If you have any questions or comments on the grading, please let me know, office hours tomorrow at 10, or email me to set up another time</a:t>
            </a:r>
          </a:p>
          <a:p>
            <a:r>
              <a:rPr lang="en-US" dirty="0"/>
              <a:t>Grading scale to the right (included in syllabus)</a:t>
            </a:r>
          </a:p>
          <a:p>
            <a:r>
              <a:rPr lang="en-US" dirty="0"/>
              <a:t>Test was out of 105, graded on 100 scale</a:t>
            </a:r>
          </a:p>
          <a:p>
            <a:r>
              <a:rPr lang="en-US" dirty="0"/>
              <a:t>Average 83, high score of 99, no curve</a:t>
            </a:r>
          </a:p>
          <a:p>
            <a:r>
              <a:rPr lang="en-US" dirty="0"/>
              <a:t>You should have received a survey yesterday, thanks for filling it out, 5 points added to exam</a:t>
            </a:r>
          </a:p>
          <a:p>
            <a:r>
              <a:rPr lang="en-US" dirty="0"/>
              <a:t>Exam solutions posted to Moodle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C42F3-7857-9245-8A83-71E1607A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9B56D7-E1CE-B843-A239-BC5408530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633952"/>
              </p:ext>
            </p:extLst>
          </p:nvPr>
        </p:nvGraphicFramePr>
        <p:xfrm>
          <a:off x="8477250" y="1747359"/>
          <a:ext cx="2592482" cy="4608992"/>
        </p:xfrm>
        <a:graphic>
          <a:graphicData uri="http://schemas.openxmlformats.org/drawingml/2006/table">
            <a:tbl>
              <a:tblPr/>
              <a:tblGrid>
                <a:gridCol w="1296241">
                  <a:extLst>
                    <a:ext uri="{9D8B030D-6E8A-4147-A177-3AD203B41FA5}">
                      <a16:colId xmlns:a16="http://schemas.microsoft.com/office/drawing/2014/main" val="2024302596"/>
                    </a:ext>
                  </a:extLst>
                </a:gridCol>
                <a:gridCol w="1296241">
                  <a:extLst>
                    <a:ext uri="{9D8B030D-6E8A-4147-A177-3AD203B41FA5}">
                      <a16:colId xmlns:a16="http://schemas.microsoft.com/office/drawing/2014/main" val="3086566297"/>
                    </a:ext>
                  </a:extLst>
                </a:gridCol>
              </a:tblGrid>
              <a:tr h="378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Roboto Bold"/>
                        </a:rPr>
                        <a:t>Letter Grade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Roboto Bold"/>
                        </a:rPr>
                        <a:t>Percent Grade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4734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97-100+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226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93-96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2012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90-92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61513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87-89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4355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83-86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22835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80-82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319987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77-79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5029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73-76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46451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70-72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792924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D+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67-69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7943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63-66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9578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60-62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93860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Below 60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4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09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constants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3744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GPa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r>
              <a:rPr lang="en-US" dirty="0"/>
              <a:t>Elastic moduli and Elastic constants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DF66-C823-0E4E-A0F1-3BF8F69D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2661F-1A9C-CE40-AB64-B339D568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983499"/>
            <a:ext cx="5842000" cy="376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83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0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C521-B813-0845-BD93-0995B0E3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3818-6C7C-8D47-9873-6D2433E7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Plasticity is typically caused by two modes of deformation in the crystal lattice: slip and twinning</a:t>
            </a:r>
          </a:p>
          <a:p>
            <a:pPr lvl="1"/>
            <a:r>
              <a:rPr lang="en-US" dirty="0"/>
              <a:t>Slip is a shear deformation which moves the atoms through many interatomic distances relative to their initial positions</a:t>
            </a:r>
          </a:p>
          <a:p>
            <a:pPr lvl="1"/>
            <a:r>
              <a:rPr lang="en-US" dirty="0"/>
              <a:t>Twinning is the plastic deformation which takes place along two planes due to a set of forces applied to a given metal piece</a:t>
            </a:r>
          </a:p>
          <a:p>
            <a:r>
              <a:rPr lang="en-US" dirty="0"/>
              <a:t>Ductility (total elongation), Yield Strength, etc. are dependent upon temperature and composition</a:t>
            </a:r>
          </a:p>
          <a:p>
            <a:r>
              <a:rPr lang="en-US" dirty="0"/>
              <a:t>Plasticity typically increases at higher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7810-C339-B740-924E-F0918B5E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1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1451</Words>
  <Application>Microsoft Macintosh PowerPoint</Application>
  <PresentationFormat>Widescreen</PresentationFormat>
  <Paragraphs>215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Cambria Math</vt:lpstr>
      <vt:lpstr>Nimbus Roman No9 L</vt:lpstr>
      <vt:lpstr>Roboto Bold</vt:lpstr>
      <vt:lpstr>Symbol</vt:lpstr>
      <vt:lpstr>Times New Roman</vt:lpstr>
      <vt:lpstr>Office Theme</vt:lpstr>
      <vt:lpstr>NCStateU-horizontal-left-logo</vt:lpstr>
      <vt:lpstr>Equation</vt:lpstr>
      <vt:lpstr>Nuclear Fuel Performance</vt:lpstr>
      <vt:lpstr>Exam 1 Wrap up</vt:lpstr>
      <vt:lpstr>Mechanics</vt:lpstr>
      <vt:lpstr>Solid mechanics</vt:lpstr>
      <vt:lpstr>Ideal springs</vt:lpstr>
      <vt:lpstr>Observed deformation due to a force</vt:lpstr>
      <vt:lpstr>Elasticity</vt:lpstr>
      <vt:lpstr>Plasticity</vt:lpstr>
      <vt:lpstr>Plasticity</vt:lpstr>
      <vt:lpstr>Stress</vt:lpstr>
      <vt:lpstr>Stress as a response</vt:lpstr>
      <vt:lpstr>Strain</vt:lpstr>
      <vt:lpstr>Strain produces stress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constants for some materials</vt:lpstr>
      <vt:lpstr>Elastic constants are not “constant”</vt:lpstr>
      <vt:lpstr>In actual materials, the stress and the strain change throughout the material </vt:lpstr>
      <vt:lpstr>Summary</vt:lpstr>
      <vt:lpstr>Twinning System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48</cp:revision>
  <dcterms:created xsi:type="dcterms:W3CDTF">2020-02-03T20:17:36Z</dcterms:created>
  <dcterms:modified xsi:type="dcterms:W3CDTF">2021-02-24T15:57:39Z</dcterms:modified>
</cp:coreProperties>
</file>